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02" r:id="rId2"/>
    <p:sldId id="563" r:id="rId3"/>
    <p:sldId id="564" r:id="rId4"/>
    <p:sldId id="565" r:id="rId5"/>
    <p:sldId id="567" r:id="rId6"/>
    <p:sldId id="527" r:id="rId7"/>
    <p:sldId id="532" r:id="rId8"/>
    <p:sldId id="533" r:id="rId9"/>
    <p:sldId id="543" r:id="rId10"/>
    <p:sldId id="534" r:id="rId11"/>
    <p:sldId id="538" r:id="rId12"/>
    <p:sldId id="574" r:id="rId13"/>
    <p:sldId id="573" r:id="rId14"/>
    <p:sldId id="554" r:id="rId15"/>
    <p:sldId id="568" r:id="rId16"/>
    <p:sldId id="555" r:id="rId17"/>
    <p:sldId id="556" r:id="rId18"/>
    <p:sldId id="570" r:id="rId19"/>
    <p:sldId id="571" r:id="rId20"/>
    <p:sldId id="569" r:id="rId21"/>
    <p:sldId id="572" r:id="rId22"/>
    <p:sldId id="511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100"/>
    <a:srgbClr val="90CA48"/>
    <a:srgbClr val="91DF38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2" autoAdjust="0"/>
    <p:restoredTop sz="91411" autoAdjust="0"/>
  </p:normalViewPr>
  <p:slideViewPr>
    <p:cSldViewPr>
      <p:cViewPr varScale="1">
        <p:scale>
          <a:sx n="115" d="100"/>
          <a:sy n="115" d="100"/>
        </p:scale>
        <p:origin x="81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B885D9A-093D-41F9-9EF7-B081CDF22FEB}" type="datetimeFigureOut">
              <a:rPr lang="en-US"/>
              <a:pPr>
                <a:defRPr/>
              </a:pPr>
              <a:t>3/2/18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041D496-13A8-4680-8973-011BE3A83C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74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5D81CA-F7BD-4CF3-B126-7D7DC3C8A840}" type="datetimeFigureOut">
              <a:rPr lang="en-US"/>
              <a:pPr>
                <a:defRPr/>
              </a:pPr>
              <a:t>3/2/18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BE806BF-93A6-4A33-BB2C-62829078F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69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806BF-93A6-4A33-BB2C-62829078F5D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46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78462"/>
      </p:ext>
    </p:extLst>
  </p:cSld>
  <p:clrMapOvr>
    <a:masterClrMapping/>
  </p:clrMapOvr>
  <p:transition spd="slow" advClick="0" advTm="2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2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00392" y="5877272"/>
            <a:ext cx="838200" cy="685800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75216C81-3346-4A4B-9637-FCA4F6AF15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2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24001"/>
            <a:ext cx="42672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ED680-EA3A-4535-A7ED-98A4380E89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03781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524000"/>
            <a:ext cx="8686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2400" y="6021288"/>
            <a:ext cx="762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b="1" baseline="0">
                <a:solidFill>
                  <a:srgbClr val="FFC000"/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CAF1C33B-8188-48B7-A08C-0E659C86213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</p:sldLayoutIdLst>
  <p:transition spd="slow" advClick="0" advTm="2000"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 kern="1200" cap="all">
          <a:solidFill>
            <a:schemeClr val="bg2">
              <a:lumMod val="90000"/>
            </a:schemeClr>
          </a:solidFill>
          <a:latin typeface="Century Gothic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6D9F1"/>
          </a:solidFill>
          <a:latin typeface="Century Gothic" pitchFamily="34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lr>
          <a:srgbClr val="FFB100"/>
        </a:buClr>
        <a:buFont typeface="Wingdings" pitchFamily="2" charset="2"/>
        <a:buChar char="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100"/>
        </a:buClr>
        <a:buSzPct val="80000"/>
        <a:buFont typeface="Wingdings" pitchFamily="2" charset="2"/>
        <a:buChar char="£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100"/>
        </a:buClr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100"/>
        </a:buClr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100"/>
        </a:buClr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God_the_Father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The_quick_and_the_dead_(idiom)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Monogenes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837624"/>
      </p:ext>
    </p:extLst>
  </p:cSld>
  <p:clrMapOvr>
    <a:masterClrMapping/>
  </p:clrMapOvr>
  <p:transition spd="slow" advTm="4000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936265"/>
      </p:ext>
    </p:extLst>
  </p:cSld>
  <p:clrMapOvr>
    <a:masterClrMapping/>
  </p:clrMapOvr>
  <p:transition spd="slow" advClick="0" advTm="2000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60648"/>
            <a:ext cx="4267200" cy="545435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Слова на слайдах, озаглавленных «</a:t>
            </a:r>
            <a:r>
              <a:rPr lang="ru-RU" i="1" dirty="0"/>
              <a:t>совместное чтение</a:t>
            </a:r>
            <a:r>
              <a:rPr lang="ru-RU" dirty="0"/>
              <a:t>», вся община произносит вслух вместе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60648"/>
            <a:ext cx="4267200" cy="545435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The words on slides under the title “</a:t>
            </a:r>
            <a:r>
              <a:rPr lang="en-US" i="1" dirty="0">
                <a:solidFill>
                  <a:schemeClr val="bg2">
                    <a:lumMod val="90000"/>
                  </a:schemeClr>
                </a:solidFill>
              </a:rPr>
              <a:t>responsive readings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” everyone reads together out loud.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820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Исповедание грехов</a:t>
            </a:r>
            <a:r>
              <a:rPr lang="ru-RU" dirty="0">
                <a:solidFill>
                  <a:srgbClr val="FFB100"/>
                </a:solidFill>
              </a:rPr>
              <a:t>/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Confession of sins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aseline="30000" dirty="0"/>
              <a:t>50:3</a:t>
            </a:r>
            <a:r>
              <a:rPr lang="ru-RU" dirty="0"/>
              <a:t> Боже, помилуй меня по Своей милости, по великой Своей любви изгладь мои беззакония.</a:t>
            </a:r>
            <a:endParaRPr lang="en-US" dirty="0"/>
          </a:p>
          <a:p>
            <a:pPr marL="0" indent="0" algn="r">
              <a:buNone/>
            </a:pPr>
            <a:r>
              <a:rPr lang="ru-RU" dirty="0"/>
              <a:t>Псалом 50:</a:t>
            </a:r>
            <a:r>
              <a:rPr lang="en-US" dirty="0"/>
              <a:t>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aseline="30000" dirty="0">
                <a:solidFill>
                  <a:schemeClr val="bg2">
                    <a:lumMod val="90000"/>
                  </a:schemeClr>
                </a:solidFill>
              </a:rPr>
              <a:t>5</a:t>
            </a:r>
            <a:r>
              <a:rPr lang="en-US" baseline="30000" dirty="0">
                <a:solidFill>
                  <a:schemeClr val="bg2">
                    <a:lumMod val="90000"/>
                  </a:schemeClr>
                </a:solidFill>
              </a:rPr>
              <a:t>1:1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Have mercy on me, O God, according to your steadfast love; according to your abundant mercy blot out my transgressions.</a:t>
            </a:r>
            <a:endParaRPr lang="sk-SK" dirty="0">
              <a:solidFill>
                <a:schemeClr val="bg2">
                  <a:lumMod val="90000"/>
                </a:schemeClr>
              </a:solidFill>
            </a:endParaRPr>
          </a:p>
          <a:p>
            <a:pPr marL="0" indent="0" algn="r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Psalm 51:1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29573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совместное чтение </a:t>
            </a:r>
            <a:r>
              <a:rPr lang="ru-RU" dirty="0">
                <a:solidFill>
                  <a:srgbClr val="FFB100"/>
                </a:solidFill>
              </a:rPr>
              <a:t>/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responsive reading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aseline="30000" dirty="0"/>
              <a:t>50:</a:t>
            </a:r>
            <a:r>
              <a:rPr lang="ru-RU" baseline="30000" dirty="0"/>
              <a:t>4</a:t>
            </a:r>
            <a:r>
              <a:rPr lang="ru-RU" dirty="0"/>
              <a:t> Омой меня от неправды и от греха очисти, </a:t>
            </a:r>
            <a:r>
              <a:rPr lang="ru-RU" baseline="30000" dirty="0"/>
              <a:t>5</a:t>
            </a:r>
            <a:r>
              <a:rPr lang="ru-RU" dirty="0"/>
              <a:t> потому что я сознаю свои беззакония, и грех мой всегда предо мной.</a:t>
            </a:r>
            <a:endParaRPr lang="en-US" dirty="0"/>
          </a:p>
          <a:p>
            <a:pPr marL="0" indent="0" algn="r">
              <a:buNone/>
            </a:pPr>
            <a:r>
              <a:rPr lang="ru-RU" dirty="0"/>
              <a:t>Псалом 50:</a:t>
            </a:r>
            <a:r>
              <a:rPr lang="en-US" dirty="0"/>
              <a:t>4-5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aseline="30000" dirty="0">
                <a:solidFill>
                  <a:schemeClr val="bg2">
                    <a:lumMod val="90000"/>
                  </a:schemeClr>
                </a:solidFill>
              </a:rPr>
              <a:t>5</a:t>
            </a:r>
            <a:r>
              <a:rPr lang="en-US" baseline="30000" dirty="0">
                <a:solidFill>
                  <a:schemeClr val="bg2">
                    <a:lumMod val="90000"/>
                  </a:schemeClr>
                </a:solidFill>
              </a:rPr>
              <a:t>1:2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Wash me thoroughly from my iniquity, and cleanse me from my sin! </a:t>
            </a:r>
            <a:r>
              <a:rPr lang="sk-SK" baseline="30000" dirty="0">
                <a:solidFill>
                  <a:schemeClr val="bg2">
                    <a:lumMod val="90000"/>
                  </a:schemeClr>
                </a:solidFill>
              </a:rPr>
              <a:t>3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 </a:t>
            </a:r>
            <a:r>
              <a:rPr lang="sk-SK" dirty="0" err="1">
                <a:solidFill>
                  <a:schemeClr val="bg2">
                    <a:lumMod val="90000"/>
                  </a:schemeClr>
                </a:solidFill>
              </a:rPr>
              <a:t>For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 I </a:t>
            </a:r>
            <a:r>
              <a:rPr lang="sk-SK" dirty="0" err="1">
                <a:solidFill>
                  <a:schemeClr val="bg2">
                    <a:lumMod val="90000"/>
                  </a:schemeClr>
                </a:solidFill>
              </a:rPr>
              <a:t>know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 my </a:t>
            </a:r>
            <a:r>
              <a:rPr lang="sk-SK" dirty="0" err="1">
                <a:solidFill>
                  <a:schemeClr val="bg2">
                    <a:lumMod val="90000"/>
                  </a:schemeClr>
                </a:solidFill>
              </a:rPr>
              <a:t>transgressions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, and my sin </a:t>
            </a:r>
            <a:r>
              <a:rPr lang="sk-SK" dirty="0" err="1">
                <a:solidFill>
                  <a:schemeClr val="bg2">
                    <a:lumMod val="90000"/>
                  </a:schemeClr>
                </a:solidFill>
              </a:rPr>
              <a:t>is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dirty="0" err="1">
                <a:solidFill>
                  <a:schemeClr val="bg2">
                    <a:lumMod val="90000"/>
                  </a:schemeClr>
                </a:solidFill>
              </a:rPr>
              <a:t>ever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dirty="0" err="1">
                <a:solidFill>
                  <a:schemeClr val="bg2">
                    <a:lumMod val="90000"/>
                  </a:schemeClr>
                </a:solidFill>
              </a:rPr>
              <a:t>before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dirty="0" err="1">
                <a:solidFill>
                  <a:schemeClr val="bg2">
                    <a:lumMod val="90000"/>
                  </a:schemeClr>
                </a:solidFill>
              </a:rPr>
              <a:t>me</a:t>
            </a:r>
            <a:r>
              <a:rPr lang="sk-SK" dirty="0">
                <a:solidFill>
                  <a:schemeClr val="bg2">
                    <a:lumMod val="90000"/>
                  </a:schemeClr>
                </a:solidFill>
              </a:rPr>
              <a:t>.</a:t>
            </a:r>
          </a:p>
          <a:p>
            <a:pPr marL="0" indent="0" algn="r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Psalm 51:2-3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4622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60648"/>
            <a:ext cx="4267200" cy="5454353"/>
          </a:xfrm>
        </p:spPr>
        <p:txBody>
          <a:bodyPr/>
          <a:lstStyle/>
          <a:p>
            <a:pPr marL="0" indent="0">
              <a:buNone/>
            </a:pPr>
            <a:r>
              <a:rPr lang="en-US" baseline="30000" dirty="0"/>
              <a:t>50:</a:t>
            </a:r>
            <a:r>
              <a:rPr lang="ru-RU" baseline="30000" dirty="0"/>
              <a:t>6</a:t>
            </a:r>
            <a:r>
              <a:rPr lang="ru-RU" dirty="0"/>
              <a:t> Против Тебя Одного я согрешил и в Твоих глазах сделал зло. Ты справедлив в Своем приговоре и безупречен в суде Своем.</a:t>
            </a:r>
            <a:endParaRPr lang="en-US" dirty="0"/>
          </a:p>
          <a:p>
            <a:pPr marL="0" indent="0" algn="r">
              <a:buNone/>
            </a:pPr>
            <a:r>
              <a:rPr lang="ru-RU" dirty="0"/>
              <a:t>Псалом </a:t>
            </a:r>
            <a:r>
              <a:rPr lang="en-US" dirty="0"/>
              <a:t>50</a:t>
            </a:r>
            <a:r>
              <a:rPr lang="ru-RU" dirty="0"/>
              <a:t>:</a:t>
            </a:r>
            <a:r>
              <a:rPr lang="en-US" dirty="0"/>
              <a:t>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60648"/>
            <a:ext cx="4267200" cy="545435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Against you, you only, have I sinned and done what is evil in your sight, so that you may be justified in your words and blameless in your judgment.</a:t>
            </a:r>
          </a:p>
          <a:p>
            <a:pPr marL="0" indent="0" algn="r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Psalm 5</a:t>
            </a:r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1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:4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47629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совместное чтение </a:t>
            </a:r>
            <a:r>
              <a:rPr lang="ru-RU" dirty="0">
                <a:solidFill>
                  <a:srgbClr val="FFB100"/>
                </a:solidFill>
              </a:rPr>
              <a:t>/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responsive reading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aseline="30000" dirty="0"/>
              <a:t>50:</a:t>
            </a:r>
            <a:r>
              <a:rPr lang="ru-RU" baseline="30000" dirty="0"/>
              <a:t>7</a:t>
            </a:r>
            <a:r>
              <a:rPr lang="ru-RU" dirty="0"/>
              <a:t> Вот, грешником я родился, грешным зачала меня моя мать.</a:t>
            </a:r>
            <a:endParaRPr lang="en-US" dirty="0"/>
          </a:p>
          <a:p>
            <a:pPr marL="0" indent="0" algn="r">
              <a:buNone/>
            </a:pPr>
            <a:r>
              <a:rPr lang="ru-RU" dirty="0"/>
              <a:t>Псалом 50:7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aseline="30000" dirty="0">
                <a:solidFill>
                  <a:schemeClr val="bg2">
                    <a:lumMod val="90000"/>
                  </a:schemeClr>
                </a:solidFill>
              </a:rPr>
              <a:t>5</a:t>
            </a:r>
            <a:r>
              <a:rPr lang="en-US" baseline="30000" dirty="0">
                <a:solidFill>
                  <a:schemeClr val="bg2">
                    <a:lumMod val="90000"/>
                  </a:schemeClr>
                </a:solidFill>
              </a:rPr>
              <a:t>1:5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Behold, I was brought forth in iniquity, and in sin did my mother conceive me.</a:t>
            </a:r>
          </a:p>
          <a:p>
            <a:pPr marL="0" indent="0" algn="r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Psalm 51:5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6398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Прощение грехов </a:t>
            </a:r>
            <a:r>
              <a:rPr lang="ru-RU" dirty="0">
                <a:solidFill>
                  <a:srgbClr val="FFB100"/>
                </a:solidFill>
              </a:rPr>
              <a:t>/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Forgiveness of sin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600" baseline="30000" dirty="0"/>
              <a:t>50:18</a:t>
            </a:r>
            <a:r>
              <a:rPr lang="ru-RU" sz="2600" dirty="0"/>
              <a:t> Жертва Тебе неугодна – я дал бы ее, всесожжения Ты не желаешь. </a:t>
            </a:r>
            <a:r>
              <a:rPr lang="ru-RU" sz="2600" baseline="30000" dirty="0"/>
              <a:t>19</a:t>
            </a:r>
            <a:r>
              <a:rPr lang="ru-RU" sz="2600" dirty="0"/>
              <a:t> Жертва Богу – дух сокрушенный; сокрушенное и скорбящее сердце, Боже, Ты не пренебрежешь.</a:t>
            </a:r>
            <a:endParaRPr lang="en-US" sz="2600" dirty="0"/>
          </a:p>
          <a:p>
            <a:pPr marL="0" indent="0" algn="r">
              <a:buNone/>
            </a:pPr>
            <a:r>
              <a:rPr lang="ru-RU" sz="2600" dirty="0"/>
              <a:t> Псалом </a:t>
            </a:r>
            <a:r>
              <a:rPr lang="en-US" sz="2600" dirty="0"/>
              <a:t>50:18-19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600" dirty="0">
                <a:solidFill>
                  <a:schemeClr val="bg2">
                    <a:lumMod val="90000"/>
                  </a:schemeClr>
                </a:solidFill>
              </a:rPr>
              <a:t>For you will not delight in sacrifice, or I would give it; you will not be pleased with a burnt offering.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The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sacrifices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of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God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are a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broken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spirit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; a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broken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and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contrite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heart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, O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God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,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you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will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not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despise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.</a:t>
            </a:r>
          </a:p>
          <a:p>
            <a:pPr marL="0" indent="0" algn="r">
              <a:buNone/>
            </a:pPr>
            <a:r>
              <a:rPr lang="sk-SK" sz="2600" dirty="0" err="1">
                <a:solidFill>
                  <a:schemeClr val="bg2">
                    <a:lumMod val="90000"/>
                  </a:schemeClr>
                </a:solidFill>
              </a:rPr>
              <a:t>Psalm</a:t>
            </a:r>
            <a:r>
              <a:rPr lang="sk-SK" sz="2600" dirty="0">
                <a:solidFill>
                  <a:schemeClr val="bg2">
                    <a:lumMod val="90000"/>
                  </a:schemeClr>
                </a:solidFill>
              </a:rPr>
              <a:t> 51:16-17</a:t>
            </a:r>
            <a:endParaRPr lang="en-US" sz="26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46255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221825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совместное чтение </a:t>
            </a:r>
            <a:r>
              <a:rPr lang="ru-RU" sz="2400" dirty="0">
                <a:solidFill>
                  <a:srgbClr val="FFB100"/>
                </a:solidFill>
              </a:rPr>
              <a:t>/ 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en-US" sz="2400" b="0" dirty="0"/>
              <a:t>responsive reading</a:t>
            </a:r>
            <a:br>
              <a:rPr lang="ru-RU" sz="2400" b="0" dirty="0"/>
            </a:br>
            <a:r>
              <a:rPr lang="ru-RU" dirty="0">
                <a:solidFill>
                  <a:schemeClr val="bg1"/>
                </a:solidFill>
              </a:rPr>
              <a:t>Никейский символ веры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rgbClr val="FFB100"/>
                </a:solidFill>
              </a:rPr>
              <a:t>/</a:t>
            </a:r>
            <a:br>
              <a:rPr lang="ru-RU" b="0" dirty="0"/>
            </a:br>
            <a:r>
              <a:rPr lang="en-US" b="0" dirty="0"/>
              <a:t>Nicene creed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492895"/>
            <a:ext cx="4267200" cy="322210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Веруем во Единого Бога, Отца, Вседержителя, Творца всего видимого и невидимого.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895"/>
            <a:ext cx="4267200" cy="322210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We believe in one God, the Father Almighty, Maker of all things visible and invisible.</a:t>
            </a:r>
            <a:endParaRPr lang="en-US" dirty="0">
              <a:solidFill>
                <a:schemeClr val="bg2">
                  <a:lumMod val="90000"/>
                </a:schemeClr>
              </a:solidFill>
              <a:hlinkClick r:id="rId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9674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совместное чтение </a:t>
            </a:r>
            <a:r>
              <a:rPr lang="ru-RU" dirty="0">
                <a:solidFill>
                  <a:srgbClr val="FFB100"/>
                </a:solidFill>
              </a:rPr>
              <a:t>/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responsive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 во Единого Господа Иисуса Христа, Сына Божия, рождённого от Отца, Единородного, то есть из сущности Отца, Бога от Бога, Света от Света, Бога истинного от Бога истинного,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267200" cy="4191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And in one Lord Jesus Christ, the only-begotten Son of God, begotten of the Father before all worlds; God of God, Light of Light, very God of very God;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068288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совместное чтение </a:t>
            </a:r>
            <a:r>
              <a:rPr lang="ru-RU" dirty="0">
                <a:solidFill>
                  <a:srgbClr val="FFB100"/>
                </a:solidFill>
              </a:rPr>
              <a:t>/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responsive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Рождённого, </a:t>
            </a:r>
            <a:r>
              <a:rPr lang="ru-RU" dirty="0" err="1"/>
              <a:t>несотворённого</a:t>
            </a:r>
            <a:r>
              <a:rPr lang="ru-RU" dirty="0"/>
              <a:t>, единосущного Отцу, через Которого [а именно Сына] всё произошло как на небе, так и на земле.</a:t>
            </a:r>
            <a:r>
              <a:rPr lang="en-US" dirty="0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267200" cy="4191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Begotten, not made, being of one substance with the Father, by whom all things were made.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37344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28215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Евангелие от Матфея</a:t>
            </a:r>
            <a:r>
              <a:rPr lang="en-US" sz="3600" dirty="0">
                <a:solidFill>
                  <a:schemeClr val="bg1"/>
                </a:solidFill>
              </a:rPr>
              <a:t> 26:26</a:t>
            </a:r>
            <a:r>
              <a:rPr lang="en-US" sz="3600" dirty="0">
                <a:solidFill>
                  <a:srgbClr val="FFC000"/>
                </a:solidFill>
              </a:rPr>
              <a:t>/</a:t>
            </a:r>
            <a:br>
              <a:rPr lang="en-US" sz="3600" dirty="0"/>
            </a:br>
            <a:r>
              <a:rPr lang="en-US" sz="3600" b="0" dirty="0" err="1"/>
              <a:t>matthew</a:t>
            </a:r>
            <a:r>
              <a:rPr lang="en-US" sz="3600" b="0" dirty="0"/>
              <a:t> 26:26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51520" y="1556792"/>
            <a:ext cx="4267200" cy="3798169"/>
          </a:xfrm>
          <a:noFill/>
        </p:spPr>
        <p:txBody>
          <a:bodyPr/>
          <a:lstStyle/>
          <a:p>
            <a:pPr marL="0" indent="0">
              <a:buNone/>
            </a:pPr>
            <a:r>
              <a:rPr lang="ru-RU" dirty="0"/>
              <a:t>Когда они ели, Иисус взял хлеб и, благословив, разломил его, дал Своим ученикам со словами:</a:t>
            </a:r>
            <a:r>
              <a:rPr lang="en-US" dirty="0"/>
              <a:t> </a:t>
            </a:r>
            <a:r>
              <a:rPr lang="ru-RU" dirty="0"/>
              <a:t>«Возьмите и ешьте, это Мое тело».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267200" cy="379816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Now as they were eating, Jesus took bread, and after blessing it broke it and gave it to the disciples, and said, “Take, eat; this is my body.”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17ABD0-9036-41E5-B400-A5123DDC82E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469410"/>
      </p:ext>
    </p:extLst>
  </p:cSld>
  <p:clrMapOvr>
    <a:masterClrMapping/>
  </p:clrMapOvr>
  <p:transition spd="slow" advTm="10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совместное чтение </a:t>
            </a:r>
            <a:r>
              <a:rPr lang="ru-RU" dirty="0">
                <a:solidFill>
                  <a:srgbClr val="FFB100"/>
                </a:solidFill>
              </a:rPr>
              <a:t>/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responsive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24001"/>
            <a:ext cx="4343400" cy="4191000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/>
              <a:t>Нас ради </a:t>
            </a:r>
            <a:r>
              <a:rPr lang="ru-RU" sz="2600" dirty="0" err="1"/>
              <a:t>человеков</a:t>
            </a:r>
            <a:r>
              <a:rPr lang="ru-RU" sz="2600" dirty="0"/>
              <a:t> и нашего ради спасения сошедшего и воплотившегося, вочеловечившегося, страдавшего и воскресшего в третий день, </a:t>
            </a:r>
            <a:r>
              <a:rPr lang="ru-RU" sz="2600" dirty="0" err="1"/>
              <a:t>восшедшего</a:t>
            </a:r>
            <a:r>
              <a:rPr lang="ru-RU" sz="2600" dirty="0"/>
              <a:t> на небеса и грядущего судить живых и мертвых.</a:t>
            </a:r>
            <a:r>
              <a:rPr lang="en-US" sz="2600" dirty="0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032" y="1524001"/>
            <a:ext cx="4055368" cy="4191000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>
                <a:solidFill>
                  <a:schemeClr val="bg2">
                    <a:lumMod val="90000"/>
                  </a:schemeClr>
                </a:solidFill>
              </a:rPr>
              <a:t>Who for us men, and for our salvation, came down and was incarnate and was made man; He suffered, and the third day he rose again, ascended into heaven; from thence He shall come to judge the quick and the dead. </a:t>
            </a:r>
            <a:endParaRPr lang="en-US" sz="2600" dirty="0">
              <a:solidFill>
                <a:schemeClr val="bg2">
                  <a:lumMod val="90000"/>
                </a:schemeClr>
              </a:solidFill>
              <a:hlinkClick r:id="rId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36007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совместное чтение </a:t>
            </a:r>
            <a:r>
              <a:rPr lang="ru-RU" dirty="0">
                <a:solidFill>
                  <a:srgbClr val="FFB100"/>
                </a:solidFill>
              </a:rPr>
              <a:t>/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b="0" dirty="0"/>
              <a:t>responsive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 в Святого Духа.</a:t>
            </a:r>
            <a:r>
              <a:rPr lang="en-US" dirty="0"/>
              <a:t> </a:t>
            </a:r>
            <a:r>
              <a:rPr lang="ru-RU" dirty="0"/>
              <a:t>Аминь.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267200" cy="4191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And in the Holy Ghost. Amen.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82086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531460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Примите хлеб и чашу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Святого причастия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rgbClr val="FFB100"/>
                </a:solidFill>
              </a:rPr>
              <a:t>/</a:t>
            </a:r>
            <a:r>
              <a:rPr lang="en-US" dirty="0">
                <a:solidFill>
                  <a:schemeClr val="bg1"/>
                </a:solidFill>
              </a:rPr>
              <a:t> </a:t>
            </a:r>
            <a:br>
              <a:rPr lang="en-US" dirty="0"/>
            </a:br>
            <a:r>
              <a:rPr lang="en-US" b="0" dirty="0"/>
              <a:t>Partake of the Bread and the Cup of the Holy Communion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17ABD0-9036-41E5-B400-A5123DDC82E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121082"/>
      </p:ext>
    </p:extLst>
  </p:cSld>
  <p:clrMapOvr>
    <a:masterClrMapping/>
  </p:clrMapOvr>
  <p:transition spd="slow" advClick="0" advTm="2000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35416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Евангелие от Матфея</a:t>
            </a:r>
            <a:r>
              <a:rPr lang="en-US" sz="3600" dirty="0">
                <a:solidFill>
                  <a:schemeClr val="bg1"/>
                </a:solidFill>
              </a:rPr>
              <a:t> 26:27</a:t>
            </a:r>
            <a:r>
              <a:rPr lang="ru-RU" sz="3600" dirty="0">
                <a:solidFill>
                  <a:schemeClr val="bg1"/>
                </a:solidFill>
              </a:rPr>
              <a:t>-28</a:t>
            </a:r>
            <a:r>
              <a:rPr lang="en-US" sz="3600" dirty="0">
                <a:solidFill>
                  <a:srgbClr val="FFC000"/>
                </a:solidFill>
              </a:rPr>
              <a:t>/</a:t>
            </a:r>
            <a:br>
              <a:rPr lang="en-US" sz="3600" dirty="0"/>
            </a:br>
            <a:r>
              <a:rPr lang="en-US" sz="3200" b="0" dirty="0"/>
              <a:t>Matthew 26:27</a:t>
            </a:r>
            <a:r>
              <a:rPr lang="ru-RU" sz="3200" b="0" dirty="0"/>
              <a:t>-28</a:t>
            </a:r>
            <a:endParaRPr lang="en-US" sz="32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23528" y="1916832"/>
            <a:ext cx="4267200" cy="3366121"/>
          </a:xfrm>
          <a:noFill/>
        </p:spPr>
        <p:txBody>
          <a:bodyPr/>
          <a:lstStyle/>
          <a:p>
            <a:pPr marL="0" indent="0">
              <a:buNone/>
            </a:pPr>
            <a:r>
              <a:rPr lang="ru-RU" dirty="0"/>
              <a:t>Затем Он взял чашу, поблагодарил за нее Бога и, подав им, сказал: «Пейте из нее все. Это Моя кровь завета, проливаемая за многих людей для прощения грехов».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4267200" cy="338437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And he took a cup, and when he had given thanks he gave it to them, saying, “Drink of it, all of you, </a:t>
            </a:r>
            <a:r>
              <a:rPr lang="en-US" b="1" dirty="0">
                <a:solidFill>
                  <a:schemeClr val="bg2">
                    <a:lumMod val="90000"/>
                  </a:schemeClr>
                </a:solidFill>
              </a:rPr>
              <a:t> 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for this is my blood of the covenant, which is poured out for many for the forgiveness of sins”.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17ABD0-9036-41E5-B400-A5123DDC82E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465930"/>
      </p:ext>
    </p:extLst>
  </p:cSld>
  <p:clrMapOvr>
    <a:masterClrMapping/>
  </p:clrMapOvr>
  <p:transition spd="slow" advTm="10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3813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Таинство Святого Причастия</a:t>
            </a:r>
            <a:r>
              <a:rPr lang="en-US" sz="3600" dirty="0">
                <a:solidFill>
                  <a:srgbClr val="FFC000"/>
                </a:solidFill>
              </a:rPr>
              <a:t>/</a:t>
            </a:r>
            <a:br>
              <a:rPr lang="en-US" sz="3600" dirty="0"/>
            </a:br>
            <a:r>
              <a:rPr lang="en-US" sz="3600" b="0" dirty="0"/>
              <a:t>Sacrament of Holy Communion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412777"/>
            <a:ext cx="4267200" cy="430222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Вечеря Господня — это таинство, в котором посредством раздачи и принятия хлеба и вина, в соответствии с определением Христа, возвещается Его смерть;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267200" cy="423021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The Lord's supper is a sacrament, wherein, by giving and receiving bread and wine according to Christ's appointment, his death is showed forth;</a:t>
            </a:r>
            <a:endParaRPr lang="en-US" dirty="0">
              <a:solidFill>
                <a:schemeClr val="bg2">
                  <a:lumMod val="90000"/>
                </a:schemeClr>
              </a:solidFill>
              <a:hlinkClick r:id="rId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17ABD0-9036-41E5-B400-A5123DDC82E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1368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35416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Таинство Святого Причастия</a:t>
            </a:r>
            <a:r>
              <a:rPr lang="en-US" sz="3600" dirty="0">
                <a:solidFill>
                  <a:srgbClr val="FFC000"/>
                </a:solidFill>
              </a:rPr>
              <a:t>/</a:t>
            </a:r>
            <a:br>
              <a:rPr lang="en-US" sz="3600" dirty="0"/>
            </a:br>
            <a:r>
              <a:rPr lang="en-US" sz="3600" b="0" dirty="0"/>
              <a:t>Sacrament of Holy Communion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524001"/>
            <a:ext cx="4343400" cy="4191000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/>
              <a:t>И достойные участники, не физически или плотски, а по вере, становятся причастниками Его Тела и Крови, со всеми Его благами, для своего духовного насыщения и возрастания в благодати.</a:t>
            </a:r>
            <a:endParaRPr lang="en-US" sz="2600" dirty="0"/>
          </a:p>
          <a:p>
            <a:pPr marL="0" indent="0" algn="r">
              <a:buNone/>
            </a:pPr>
            <a:r>
              <a:rPr lang="ru-RU" sz="2000" i="1" dirty="0"/>
              <a:t>Короткий Вестминстерский катехизис</a:t>
            </a:r>
            <a:endParaRPr lang="en-US" sz="2000" i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267200" cy="4191001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>
                <a:solidFill>
                  <a:schemeClr val="bg2">
                    <a:lumMod val="90000"/>
                  </a:schemeClr>
                </a:solidFill>
              </a:rPr>
              <a:t>And the worthy receivers are, not after a corporal and carnal manner, but by faith, made partakers of his body and blood, with all his benefits, to their spiritual nourishment and growth in grace.</a:t>
            </a:r>
          </a:p>
          <a:p>
            <a:pPr marL="0" indent="0" algn="r">
              <a:buNone/>
            </a:pPr>
            <a:r>
              <a:rPr lang="en-US" sz="2000" i="1" dirty="0">
                <a:solidFill>
                  <a:schemeClr val="bg2">
                    <a:lumMod val="90000"/>
                  </a:schemeClr>
                </a:solidFill>
              </a:rPr>
              <a:t>Short Westminster Catechism</a:t>
            </a:r>
            <a:endParaRPr lang="ru-RU" sz="2000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17ABD0-9036-41E5-B400-A5123DDC82E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7445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28215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Подготовка сердца </a:t>
            </a:r>
            <a:r>
              <a:rPr lang="en-US" sz="3600" dirty="0">
                <a:solidFill>
                  <a:srgbClr val="FFC000"/>
                </a:solidFill>
              </a:rPr>
              <a:t>/</a:t>
            </a:r>
            <a:br>
              <a:rPr lang="en-US" sz="3600" dirty="0"/>
            </a:br>
            <a:r>
              <a:rPr lang="en-US" sz="3600" b="0" dirty="0"/>
              <a:t>preparing our hearts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700809"/>
            <a:ext cx="4267200" cy="4014192"/>
          </a:xfrm>
          <a:noFill/>
        </p:spPr>
        <p:txBody>
          <a:bodyPr/>
          <a:lstStyle/>
          <a:p>
            <a:pPr marL="0" indent="0">
              <a:buNone/>
            </a:pPr>
            <a:r>
              <a:rPr lang="ru-RU" sz="2400" baseline="30000" dirty="0"/>
              <a:t>3:23</a:t>
            </a:r>
            <a:r>
              <a:rPr lang="ru-RU" sz="2400" dirty="0"/>
              <a:t> Ведь все согрешили, и все лишились Божьей славы. </a:t>
            </a:r>
          </a:p>
          <a:p>
            <a:pPr marL="0" indent="0" algn="r">
              <a:buNone/>
            </a:pPr>
            <a:r>
              <a:rPr lang="ru-RU" sz="2400" dirty="0"/>
              <a:t>Римлянам 3:23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267200" cy="4014193"/>
          </a:xfrm>
          <a:noFill/>
        </p:spPr>
        <p:txBody>
          <a:bodyPr/>
          <a:lstStyle/>
          <a:p>
            <a:pPr marL="0" indent="0">
              <a:buNone/>
            </a:pPr>
            <a:r>
              <a:rPr lang="ru-RU" sz="2400" baseline="30000" dirty="0">
                <a:solidFill>
                  <a:schemeClr val="bg2">
                    <a:lumMod val="90000"/>
                  </a:schemeClr>
                </a:solidFill>
              </a:rPr>
              <a:t>3:23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For all have sinned and fall short of the glory of God.</a:t>
            </a:r>
          </a:p>
          <a:p>
            <a:pPr marL="0" indent="0" algn="r">
              <a:buNone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Romans 3:23</a:t>
            </a:r>
            <a:endParaRPr lang="en-US" sz="26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17ABD0-9036-41E5-B400-A5123DDC82E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39246"/>
      </p:ext>
    </p:extLst>
  </p:cSld>
  <p:clrMapOvr>
    <a:masterClrMapping/>
  </p:clrMapOvr>
  <p:transition spd="slow" advTm="10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416736"/>
      </p:ext>
    </p:extLst>
  </p:cSld>
  <p:clrMapOvr>
    <a:masterClrMapping/>
  </p:clrMapOvr>
  <p:transition spd="slow" advTm="10000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28600" y="260648"/>
            <a:ext cx="4267200" cy="5454353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ru-RU" dirty="0"/>
              <a:t>Если вы не уверены, стоит вам или нет принимать сейчас причастие, пропустите хлеб и чашу.</a:t>
            </a:r>
          </a:p>
          <a:p>
            <a:pPr>
              <a:buFont typeface="Arial"/>
              <a:buChar char="•"/>
            </a:pPr>
            <a:r>
              <a:rPr lang="ru-RU" dirty="0"/>
              <a:t>Пока все принимают хлеб и чашу, примите дар вечной жизни, обратившись ко Христу с тихой молитвой покаяния.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260648"/>
            <a:ext cx="4267200" cy="5454353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If you are not certain if you should partake of the holy communion or not just pass the bread and the cup.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While everyone receives the bread and the cup receive the gift of eternal life by trusting Christ your life in a quiet prayer of the heart.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216C81-3346-4A4B-9637-FCA4F6AF15B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82768"/>
      </p:ext>
    </p:extLst>
  </p:cSld>
  <p:clrMapOvr>
    <a:masterClrMapping/>
  </p:clrMapOvr>
  <p:transition spd="med" advTm="1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60648"/>
            <a:ext cx="4267200" cy="5454353"/>
          </a:xfrm>
        </p:spPr>
        <p:txBody>
          <a:bodyPr/>
          <a:lstStyle/>
          <a:p>
            <a:pPr marL="0" indent="0">
              <a:buNone/>
            </a:pPr>
            <a:r>
              <a:rPr lang="en-US" baseline="30000" dirty="0"/>
              <a:t>3:</a:t>
            </a:r>
            <a:r>
              <a:rPr lang="ru-RU" baseline="30000" dirty="0"/>
              <a:t>5 </a:t>
            </a:r>
            <a:r>
              <a:rPr lang="ru-RU" dirty="0"/>
              <a:t>Он спас</a:t>
            </a:r>
            <a:r>
              <a:rPr lang="en-US" dirty="0"/>
              <a:t> </a:t>
            </a:r>
            <a:r>
              <a:rPr lang="ru-RU" dirty="0"/>
              <a:t>нас не за наши праведные дела, которые мы совершили, а по Своей милости, через возрождающее омовение и обновление Святым Духом,</a:t>
            </a:r>
            <a:endParaRPr lang="en-US" dirty="0"/>
          </a:p>
          <a:p>
            <a:pPr marL="0" indent="0" algn="r">
              <a:buNone/>
            </a:pPr>
            <a:r>
              <a:rPr lang="ru-RU" dirty="0"/>
              <a:t>Титу 3:5-7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60648"/>
            <a:ext cx="4267200" cy="5454353"/>
          </a:xfrm>
        </p:spPr>
        <p:txBody>
          <a:bodyPr/>
          <a:lstStyle/>
          <a:p>
            <a:pPr marL="0" indent="0">
              <a:buNone/>
            </a:pPr>
            <a:r>
              <a:rPr lang="ru-RU" baseline="30000" dirty="0">
                <a:solidFill>
                  <a:schemeClr val="bg2">
                    <a:lumMod val="90000"/>
                  </a:schemeClr>
                </a:solidFill>
              </a:rPr>
              <a:t>3:</a:t>
            </a:r>
            <a:r>
              <a:rPr lang="en-US" baseline="30000" dirty="0">
                <a:solidFill>
                  <a:schemeClr val="bg2">
                    <a:lumMod val="90000"/>
                  </a:schemeClr>
                </a:solidFill>
              </a:rPr>
              <a:t>5</a:t>
            </a:r>
            <a:r>
              <a:rPr lang="en-US" b="1" dirty="0">
                <a:solidFill>
                  <a:schemeClr val="bg2">
                    <a:lumMod val="90000"/>
                  </a:schemeClr>
                </a:solidFill>
              </a:rPr>
              <a:t> 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he saved us, not because of works done by us in righteousness, but according to his own mercy, by the washing of regeneration and renewal of the Holy Spirit.</a:t>
            </a:r>
            <a:endParaRPr lang="ru-RU" dirty="0">
              <a:solidFill>
                <a:schemeClr val="bg2">
                  <a:lumMod val="90000"/>
                </a:schemeClr>
              </a:solidFill>
            </a:endParaRPr>
          </a:p>
          <a:p>
            <a:pPr marL="0" indent="0" algn="r">
              <a:buNone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Titus 3:5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5ED680-EA3A-4535-A7ED-98A4380E890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64657"/>
      </p:ext>
    </p:extLst>
  </p:cSld>
  <p:clrMapOvr>
    <a:masterClrMapping/>
  </p:clrMapOvr>
  <p:transition spd="med" advTm="0">
    <p:fade/>
  </p:transition>
</p:sld>
</file>

<file path=ppt/theme/theme1.xml><?xml version="1.0" encoding="utf-8"?>
<a:theme xmlns:a="http://schemas.openxmlformats.org/drawingml/2006/main" name="Holy Sinners 2 JACOB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Holy Sinners 2 JACOB-1</Template>
  <TotalTime>15568</TotalTime>
  <Words>890</Words>
  <Application>Microsoft Macintosh PowerPoint</Application>
  <PresentationFormat>On-screen Show (4:3)</PresentationFormat>
  <Paragraphs>89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</vt:lpstr>
      <vt:lpstr>Holy Sinners 2 JACOB-1</vt:lpstr>
      <vt:lpstr>PowerPoint Presentation</vt:lpstr>
      <vt:lpstr>Евангелие от Матфея 26:26/ matthew 26:26</vt:lpstr>
      <vt:lpstr>Евангелие от Матфея 26:27-28/ Matthew 26:27-28</vt:lpstr>
      <vt:lpstr>Таинство Святого Причастия/ Sacrament of Holy Communion</vt:lpstr>
      <vt:lpstr>Таинство Святого Причастия/ Sacrament of Holy Communion</vt:lpstr>
      <vt:lpstr>Подготовка сердца / preparing our hearts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Исповедание грехов/  Confession of sins </vt:lpstr>
      <vt:lpstr>совместное чтение /  responsive reading </vt:lpstr>
      <vt:lpstr>PowerPoint Presentation</vt:lpstr>
      <vt:lpstr>совместное чтение /  responsive reading </vt:lpstr>
      <vt:lpstr>Прощение грехов / Forgiveness of sin</vt:lpstr>
      <vt:lpstr>совместное чтение /  responsive reading Никейский символ веры / Nicene creed</vt:lpstr>
      <vt:lpstr>совместное чтение /  responsive reading</vt:lpstr>
      <vt:lpstr>совместное чтение /  responsive reading</vt:lpstr>
      <vt:lpstr>совместное чтение /  responsive reading</vt:lpstr>
      <vt:lpstr>совместное чтение /  responsive reading</vt:lpstr>
      <vt:lpstr>Примите хлеб и чашу Святого причастия /  Partake of the Bread and the Cup of the Holy Communion</vt:lpstr>
    </vt:vector>
  </TitlesOfParts>
  <Company>Toshiba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Благочинков</dc:creator>
  <cp:lastModifiedBy>Constantin Lysakov</cp:lastModifiedBy>
  <cp:revision>122</cp:revision>
  <dcterms:created xsi:type="dcterms:W3CDTF">2011-11-05T20:57:31Z</dcterms:created>
  <dcterms:modified xsi:type="dcterms:W3CDTF">2018-03-02T13:43:34Z</dcterms:modified>
</cp:coreProperties>
</file>